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3" r:id="rId1"/>
  </p:sldMasterIdLst>
  <p:sldIdLst>
    <p:sldId id="272" r:id="rId2"/>
    <p:sldId id="256" r:id="rId3"/>
    <p:sldId id="266" r:id="rId4"/>
    <p:sldId id="257" r:id="rId5"/>
    <p:sldId id="258" r:id="rId6"/>
    <p:sldId id="267" r:id="rId7"/>
    <p:sldId id="262" r:id="rId8"/>
    <p:sldId id="269" r:id="rId9"/>
    <p:sldId id="270" r:id="rId10"/>
    <p:sldId id="271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bez tytułu" id="{C4D76720-35D3-47CB-8B41-454E72D37C7B}">
          <p14:sldIdLst>
            <p14:sldId id="272"/>
            <p14:sldId id="256"/>
            <p14:sldId id="266"/>
            <p14:sldId id="257"/>
            <p14:sldId id="258"/>
            <p14:sldId id="267"/>
            <p14:sldId id="262"/>
            <p14:sldId id="269"/>
            <p14:sldId id="270"/>
            <p14:sldId id="271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542"/>
    <a:srgbClr val="347098"/>
    <a:srgbClr val="315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2" d="100"/>
          <a:sy n="152" d="100"/>
        </p:scale>
        <p:origin x="99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8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1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5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5227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24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73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66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33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0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6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4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5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32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7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90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5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30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ABB560-E18C-14B0-3D56-714B9B10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50" y="609600"/>
            <a:ext cx="4099459" cy="360167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ahnschrift" panose="020B0502040204020203" pitchFamily="34" charset="0"/>
              </a:rPr>
              <a:t>OVERSTIMULATION BEHAVIOR ANALYSIS</a:t>
            </a:r>
            <a:br>
              <a:rPr lang="en-US" sz="2400" i="1" dirty="0">
                <a:latin typeface="Bahnschrift" panose="020B0502040204020203" pitchFamily="34" charset="0"/>
              </a:rPr>
            </a:br>
            <a:endParaRPr lang="pl-PL" sz="2400" dirty="0">
              <a:latin typeface="Bahnschrift" panose="020B0502040204020203" pitchFamily="34" charset="0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844BE9-6FFE-9D8E-42BA-C38C2ADA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282" y="3959604"/>
            <a:ext cx="4169328" cy="18315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pl-PL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22354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By</a:t>
            </a:r>
          </a:p>
          <a:p>
            <a:pPr marL="0" indent="0" algn="ctr">
              <a:buNone/>
            </a:pP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22354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Kasia, Kinga, Patrycja, Maciej</a:t>
            </a:r>
          </a:p>
          <a:p>
            <a:endParaRPr lang="pl-PL" dirty="0"/>
          </a:p>
        </p:txBody>
      </p:sp>
      <p:pic>
        <p:nvPicPr>
          <p:cNvPr id="5" name="Obraz 4" descr="Obraz zawierający tekst, logo, Czcionka, symbol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FCAB77F-6C47-4765-2861-CA000801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0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7689C-0E5A-173D-27BC-B5D7FAFC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2ABEE6FC-454E-6207-A43F-2256BDA01D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9BD1908-E717-52FC-CAEE-92D157779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64" y="871423"/>
            <a:ext cx="7438072" cy="4810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07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6EBA7-BB2A-6597-90C2-7B1A643CC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B964-0AB5-752E-D94E-C45DD7C4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038" y="443663"/>
            <a:ext cx="5103902" cy="973975"/>
          </a:xfrm>
        </p:spPr>
        <p:txBody>
          <a:bodyPr/>
          <a:lstStyle/>
          <a:p>
            <a:r>
              <a:rPr dirty="0"/>
              <a:t> </a:t>
            </a:r>
            <a:r>
              <a:rPr dirty="0" err="1"/>
              <a:t>Kolejne</a:t>
            </a:r>
            <a:r>
              <a:rPr dirty="0"/>
              <a:t> </a:t>
            </a:r>
            <a:r>
              <a:rPr dirty="0" err="1"/>
              <a:t>kroki</a:t>
            </a:r>
            <a:endParaRPr dirty="0"/>
          </a:p>
        </p:txBody>
      </p:sp>
      <p:pic>
        <p:nvPicPr>
          <p:cNvPr id="5" name="Symbol zastępczy zawartości 4" descr="Raczkujące niemowlę">
            <a:extLst>
              <a:ext uri="{FF2B5EF4-FFF2-40B4-BE49-F238E27FC236}">
                <a16:creationId xmlns:a16="http://schemas.microsoft.com/office/drawing/2014/main" id="{5F33C6B0-7518-5B93-E92C-AD0FC5A1A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5960" y="335121"/>
            <a:ext cx="914400" cy="914400"/>
          </a:xfrm>
        </p:spPr>
      </p:pic>
      <p:pic>
        <p:nvPicPr>
          <p:cNvPr id="7" name="Grafika 6" descr="Znak zapytania">
            <a:extLst>
              <a:ext uri="{FF2B5EF4-FFF2-40B4-BE49-F238E27FC236}">
                <a16:creationId xmlns:a16="http://schemas.microsoft.com/office/drawing/2014/main" id="{07226138-9C51-A55A-8EB6-C188E51E4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3311" y="1417638"/>
            <a:ext cx="3778134" cy="3778134"/>
          </a:xfrm>
          <a:prstGeom prst="rect">
            <a:avLst/>
          </a:prstGeom>
        </p:spPr>
      </p:pic>
      <p:pic>
        <p:nvPicPr>
          <p:cNvPr id="8" name="hero-video">
            <a:hlinkClick r:id="" action="ppaction://media"/>
            <a:extLst>
              <a:ext uri="{FF2B5EF4-FFF2-40B4-BE49-F238E27FC236}">
                <a16:creationId xmlns:a16="http://schemas.microsoft.com/office/drawing/2014/main" id="{6F89E8F4-7F13-62F6-85C2-DD0176583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11440" y="3782876"/>
            <a:ext cx="4598860" cy="2586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F63779-1F0C-715F-B07A-C68A4F3DA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" y="1459374"/>
            <a:ext cx="4107180" cy="2155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6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🎯 Cel </a:t>
            </a:r>
            <a:r>
              <a:rPr dirty="0" err="1"/>
              <a:t>projektu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060" y="1882141"/>
            <a:ext cx="7741920" cy="360426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b="1" dirty="0"/>
              <a:t>analiza czynników wpływających na </a:t>
            </a:r>
            <a:r>
              <a:rPr lang="pl-PL" b="1" dirty="0" err="1"/>
              <a:t>przestymulowanie</a:t>
            </a:r>
            <a:r>
              <a:rPr lang="pl-PL" b="1" dirty="0"/>
              <a:t> (codzienne nawyki i zachowania)</a:t>
            </a:r>
          </a:p>
          <a:p>
            <a:pPr marL="342900" indent="-342900">
              <a:buFont typeface="+mj-lt"/>
              <a:buAutoNum type="arabicPeriod"/>
            </a:pPr>
            <a:r>
              <a:rPr lang="pl-PL" b="1" dirty="0"/>
              <a:t>zalecenia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7F4EB-DC30-57B5-E328-651630068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2D9E-98ED-039B-955E-B31F68A8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dirty="0" err="1">
                <a:effectLst/>
              </a:rPr>
              <a:t>Features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E4FE2-2A81-74A7-17AF-E381DD3F5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882141"/>
            <a:ext cx="7269480" cy="3604260"/>
          </a:xfrm>
        </p:spPr>
        <p:txBody>
          <a:bodyPr>
            <a:normAutofit/>
          </a:bodyPr>
          <a:lstStyle/>
          <a:p>
            <a:endParaRPr lang="pl-PL" dirty="0"/>
          </a:p>
          <a:p>
            <a:pPr marL="342900" indent="-342900">
              <a:buFont typeface="+mj-lt"/>
              <a:buAutoNum type="arabicPeriod"/>
            </a:pPr>
            <a:r>
              <a:rPr lang="pl-PL" b="1" dirty="0" err="1">
                <a:effectLst/>
              </a:rPr>
              <a:t>Demographic</a:t>
            </a:r>
            <a:endParaRPr lang="pl-PL" b="1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b="1" dirty="0" err="1"/>
              <a:t>Li</a:t>
            </a:r>
            <a:r>
              <a:rPr lang="pl-PL" b="1" dirty="0" err="1">
                <a:effectLst/>
              </a:rPr>
              <a:t>festyle</a:t>
            </a:r>
            <a:r>
              <a:rPr lang="pl-PL" b="1" dirty="0">
                <a:effectLst/>
              </a:rPr>
              <a:t> &amp; </a:t>
            </a:r>
            <a:r>
              <a:rPr lang="pl-PL" b="1" dirty="0" err="1">
                <a:effectLst/>
              </a:rPr>
              <a:t>Daily</a:t>
            </a:r>
            <a:r>
              <a:rPr lang="pl-PL" b="1" dirty="0">
                <a:effectLst/>
              </a:rPr>
              <a:t> </a:t>
            </a:r>
            <a:r>
              <a:rPr lang="pl-PL" b="1" dirty="0" err="1">
                <a:effectLst/>
              </a:rPr>
              <a:t>Routine</a:t>
            </a:r>
            <a:endParaRPr lang="pl-PL" b="1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b="1" dirty="0" err="1">
                <a:effectLst/>
              </a:rPr>
              <a:t>Environmental</a:t>
            </a:r>
            <a:r>
              <a:rPr lang="pl-PL" b="1" dirty="0">
                <a:effectLst/>
              </a:rPr>
              <a:t> </a:t>
            </a:r>
            <a:r>
              <a:rPr lang="pl-PL" b="1" dirty="0" err="1">
                <a:effectLst/>
              </a:rPr>
              <a:t>Exposure</a:t>
            </a:r>
            <a:endParaRPr lang="pl-PL" b="1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b="1" dirty="0" err="1">
                <a:effectLst/>
              </a:rPr>
              <a:t>Mental</a:t>
            </a:r>
            <a:r>
              <a:rPr lang="pl-PL" b="1" dirty="0">
                <a:effectLst/>
              </a:rPr>
              <a:t> </a:t>
            </a:r>
            <a:r>
              <a:rPr lang="pl-PL" b="1" dirty="0" err="1">
                <a:effectLst/>
              </a:rPr>
              <a:t>Health</a:t>
            </a:r>
            <a:r>
              <a:rPr lang="pl-PL" b="1" dirty="0">
                <a:effectLst/>
              </a:rPr>
              <a:t> &amp; </a:t>
            </a:r>
            <a:r>
              <a:rPr lang="pl-PL" b="1" dirty="0" err="1">
                <a:effectLst/>
              </a:rPr>
              <a:t>Psychological</a:t>
            </a:r>
            <a:r>
              <a:rPr lang="pl-PL" b="1" dirty="0">
                <a:effectLst/>
              </a:rPr>
              <a:t> </a:t>
            </a:r>
            <a:r>
              <a:rPr lang="pl-PL" b="1" dirty="0" err="1">
                <a:effectLst/>
              </a:rPr>
              <a:t>Traits</a:t>
            </a:r>
            <a:endParaRPr lang="pl-PL" b="1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b="1" dirty="0" err="1">
                <a:effectLst/>
              </a:rPr>
              <a:t>Habits</a:t>
            </a:r>
            <a:r>
              <a:rPr lang="pl-PL" b="1" dirty="0">
                <a:effectLst/>
              </a:rPr>
              <a:t> &amp; </a:t>
            </a:r>
            <a:r>
              <a:rPr lang="pl-PL" b="1" dirty="0" err="1">
                <a:effectLst/>
              </a:rPr>
              <a:t>Coping</a:t>
            </a:r>
            <a:r>
              <a:rPr lang="pl-PL" b="1" dirty="0">
                <a:effectLst/>
              </a:rPr>
              <a:t> </a:t>
            </a:r>
            <a:r>
              <a:rPr lang="pl-PL" b="1" dirty="0" err="1">
                <a:effectLst/>
              </a:rPr>
              <a:t>Mechanisms</a:t>
            </a:r>
            <a:endParaRPr lang="pl-PL" b="1" dirty="0"/>
          </a:p>
          <a:p>
            <a:pPr marL="342900" indent="-342900">
              <a:buFont typeface="+mj-lt"/>
              <a:buAutoNum type="arabicPeriod"/>
            </a:pPr>
            <a:r>
              <a:rPr lang="pl-PL" b="1" dirty="0">
                <a:effectLst/>
              </a:rPr>
              <a:t>Target </a:t>
            </a:r>
            <a:r>
              <a:rPr lang="pl-PL" b="1" dirty="0" err="1">
                <a:effectLst/>
              </a:rPr>
              <a:t>Variable</a:t>
            </a:r>
            <a:endParaRPr lang="pl-PL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248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🧹 Dane </a:t>
            </a:r>
            <a:r>
              <a:rPr dirty="0" err="1"/>
              <a:t>i</a:t>
            </a:r>
            <a:r>
              <a:rPr dirty="0"/>
              <a:t>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 err="1"/>
              <a:t>Liczba</a:t>
            </a:r>
            <a:r>
              <a:rPr b="1" dirty="0"/>
              <a:t> </a:t>
            </a:r>
            <a:r>
              <a:rPr b="1" dirty="0" err="1"/>
              <a:t>obserwacji</a:t>
            </a:r>
            <a:r>
              <a:rPr b="1" dirty="0"/>
              <a:t>: 2000+</a:t>
            </a:r>
          </a:p>
          <a:p>
            <a:r>
              <a:rPr b="1" dirty="0" err="1"/>
              <a:t>Działania</a:t>
            </a:r>
            <a:r>
              <a:rPr b="1" dirty="0"/>
              <a:t>:</a:t>
            </a:r>
          </a:p>
          <a:p>
            <a:pPr marL="857250" lvl="1" indent="-457200">
              <a:buFontTx/>
              <a:buChar char="-"/>
            </a:pPr>
            <a:r>
              <a:rPr lang="pl-PL" b="1" dirty="0"/>
              <a:t>sprawdzenie brakujących danych</a:t>
            </a:r>
            <a:r>
              <a:rPr b="1" dirty="0"/>
              <a:t> </a:t>
            </a:r>
            <a:endParaRPr lang="pl-PL" b="1" dirty="0"/>
          </a:p>
          <a:p>
            <a:pPr marL="857250" lvl="1" indent="-457200">
              <a:buFontTx/>
              <a:buChar char="-"/>
            </a:pPr>
            <a:r>
              <a:rPr lang="pl-PL" b="1" dirty="0"/>
              <a:t>wizualizacja danych (korelacje, zestawienia</a:t>
            </a:r>
          </a:p>
          <a:p>
            <a:pPr marL="857250" lvl="1" indent="-457200">
              <a:buFontTx/>
              <a:buChar char="-"/>
            </a:pPr>
            <a:r>
              <a:rPr lang="pl-PL" b="1" dirty="0"/>
              <a:t>s</a:t>
            </a:r>
            <a:r>
              <a:rPr b="1" dirty="0" err="1"/>
              <a:t>tandaryzacja</a:t>
            </a:r>
            <a:r>
              <a:rPr b="1" dirty="0"/>
              <a:t> </a:t>
            </a:r>
            <a:r>
              <a:rPr b="1" dirty="0" err="1"/>
              <a:t>zmiennych</a:t>
            </a:r>
            <a:r>
              <a:rPr lang="pl-PL" b="1" dirty="0"/>
              <a:t> (typy, </a:t>
            </a:r>
            <a:r>
              <a:rPr lang="pl-PL" b="1" dirty="0" err="1"/>
              <a:t>bucketowanie</a:t>
            </a:r>
            <a:r>
              <a:rPr lang="pl-PL" b="1" dirty="0"/>
              <a:t>, </a:t>
            </a:r>
            <a:r>
              <a:rPr lang="pl-PL" b="1" strike="sngStrike" dirty="0"/>
              <a:t>zmienne kategoryczne</a:t>
            </a:r>
            <a:r>
              <a:rPr lang="pl-PL" b="1" dirty="0"/>
              <a:t>)</a:t>
            </a:r>
          </a:p>
          <a:p>
            <a:pPr marL="857250" lvl="1" indent="-457200">
              <a:buFontTx/>
              <a:buChar char="-"/>
            </a:pPr>
            <a:r>
              <a:rPr lang="pl-PL" b="1" dirty="0"/>
              <a:t>detekcja korelacji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211123"/>
            <a:ext cx="7765322" cy="970450"/>
          </a:xfrm>
        </p:spPr>
        <p:txBody>
          <a:bodyPr>
            <a:normAutofit fontScale="90000"/>
          </a:bodyPr>
          <a:lstStyle/>
          <a:p>
            <a:r>
              <a:rPr dirty="0"/>
              <a:t>🔍 </a:t>
            </a:r>
            <a:r>
              <a:rPr sz="4000" dirty="0" err="1"/>
              <a:t>Eksploracja</a:t>
            </a:r>
            <a:r>
              <a:rPr sz="4000" dirty="0"/>
              <a:t> </a:t>
            </a:r>
            <a:r>
              <a:rPr sz="4000" dirty="0" err="1"/>
              <a:t>danych</a:t>
            </a:r>
            <a:r>
              <a:rPr sz="4000" dirty="0"/>
              <a:t> (EDA)</a:t>
            </a:r>
            <a:endParaRPr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8BD477A-CB7D-3B2A-3DFC-54AD2244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279240"/>
            <a:ext cx="5875020" cy="51993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C1AB9-8386-C51E-9EB3-52BBC794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F6CD-096F-D179-6720-C6D20502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⚙️ Testowane modele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73B82B0-A63B-3821-BCB5-B528AB003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90636"/>
              </p:ext>
            </p:extLst>
          </p:nvPr>
        </p:nvGraphicFramePr>
        <p:xfrm>
          <a:off x="1219200" y="2242820"/>
          <a:ext cx="7113272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318">
                  <a:extLst>
                    <a:ext uri="{9D8B030D-6E8A-4147-A177-3AD203B41FA5}">
                      <a16:colId xmlns:a16="http://schemas.microsoft.com/office/drawing/2014/main" val="3004444884"/>
                    </a:ext>
                  </a:extLst>
                </a:gridCol>
                <a:gridCol w="1778318">
                  <a:extLst>
                    <a:ext uri="{9D8B030D-6E8A-4147-A177-3AD203B41FA5}">
                      <a16:colId xmlns:a16="http://schemas.microsoft.com/office/drawing/2014/main" val="2337218580"/>
                    </a:ext>
                  </a:extLst>
                </a:gridCol>
                <a:gridCol w="1778318">
                  <a:extLst>
                    <a:ext uri="{9D8B030D-6E8A-4147-A177-3AD203B41FA5}">
                      <a16:colId xmlns:a16="http://schemas.microsoft.com/office/drawing/2014/main" val="1654965996"/>
                    </a:ext>
                  </a:extLst>
                </a:gridCol>
                <a:gridCol w="1778318">
                  <a:extLst>
                    <a:ext uri="{9D8B030D-6E8A-4147-A177-3AD203B41FA5}">
                      <a16:colId xmlns:a16="http://schemas.microsoft.com/office/drawing/2014/main" val="3289408006"/>
                    </a:ext>
                  </a:extLst>
                </a:gridCol>
              </a:tblGrid>
              <a:tr h="469443">
                <a:tc>
                  <a:txBody>
                    <a:bodyPr/>
                    <a:lstStyle/>
                    <a:p>
                      <a:r>
                        <a:rPr lang="pl-PL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Accuracy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Comments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00516"/>
                  </a:ext>
                </a:extLst>
              </a:tr>
              <a:tr h="752589">
                <a:tc>
                  <a:txBody>
                    <a:bodyPr/>
                    <a:lstStyle/>
                    <a:p>
                      <a:r>
                        <a:rPr lang="pl-PL" sz="1800" dirty="0" err="1"/>
                        <a:t>Logistic</a:t>
                      </a:r>
                      <a:r>
                        <a:rPr lang="pl-PL" sz="1800" dirty="0"/>
                        <a:t> </a:t>
                      </a:r>
                      <a:r>
                        <a:rPr lang="pl-PL" sz="1800" dirty="0" err="1"/>
                        <a:t>Regression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0.83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0.87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THE BEST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360505"/>
                  </a:ext>
                </a:extLst>
              </a:tr>
              <a:tr h="425707">
                <a:tc>
                  <a:txBody>
                    <a:bodyPr/>
                    <a:lstStyle/>
                    <a:p>
                      <a:r>
                        <a:rPr lang="pl-PL" dirty="0" err="1"/>
                        <a:t>Decision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Tree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Overfitting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668219"/>
                  </a:ext>
                </a:extLst>
              </a:tr>
              <a:tr h="734781">
                <a:tc>
                  <a:txBody>
                    <a:bodyPr/>
                    <a:lstStyle/>
                    <a:p>
                      <a:r>
                        <a:rPr lang="pl-PL" sz="1800" dirty="0" err="1"/>
                        <a:t>Random</a:t>
                      </a:r>
                      <a:r>
                        <a:rPr lang="pl-PL" sz="1800" dirty="0"/>
                        <a:t> </a:t>
                      </a:r>
                      <a:r>
                        <a:rPr lang="pl-PL" sz="1800" dirty="0" err="1"/>
                        <a:t>Forest</a:t>
                      </a:r>
                      <a:r>
                        <a:rPr lang="pl-PL" sz="1800" dirty="0"/>
                        <a:t> 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Overfitting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88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1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7AAD7CBC-20A2-4195-5727-4263020F13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24E5AFED-ADA1-8EC9-0345-EC30166F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02" y="1993708"/>
            <a:ext cx="7166610" cy="2687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ytuł 11">
            <a:extLst>
              <a:ext uri="{FF2B5EF4-FFF2-40B4-BE49-F238E27FC236}">
                <a16:creationId xmlns:a16="http://schemas.microsoft.com/office/drawing/2014/main" id="{0C03E0B7-BB08-E3B1-8BAB-78563B23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Interpretacja wyników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43F75-88A3-3739-F432-6DD51B65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A3F5E03C-0241-5C42-E388-2B1F7E0AC1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870344F-976A-3189-E352-B8E7A8C0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412909"/>
            <a:ext cx="7520940" cy="40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2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26000">
              <a:srgbClr val="223542"/>
            </a:gs>
            <a:gs pos="41000">
              <a:schemeClr val="bg2">
                <a:lumMod val="75000"/>
              </a:schemeClr>
            </a:gs>
            <a:gs pos="7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325FA9-29E3-7293-F681-42917F5DD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5309B8B8-6D70-BD7B-5451-3B32C56E0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1C88E94-3EC6-0629-5D47-5151570A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97" y="231956"/>
            <a:ext cx="5193205" cy="6089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751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TM04033921[[fn=Damaszek]]</Template>
  <TotalTime>155</TotalTime>
  <Words>113</Words>
  <Application>Microsoft Office PowerPoint</Application>
  <PresentationFormat>Pokaz na ekranie (4:3)</PresentationFormat>
  <Paragraphs>42</Paragraphs>
  <Slides>11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Arial</vt:lpstr>
      <vt:lpstr>Bahnschrift</vt:lpstr>
      <vt:lpstr>Bookman Old Style</vt:lpstr>
      <vt:lpstr>Rockwell</vt:lpstr>
      <vt:lpstr>Damask</vt:lpstr>
      <vt:lpstr>OVERSTIMULATION BEHAVIOR ANALYSIS </vt:lpstr>
      <vt:lpstr>🎯 Cel projektu</vt:lpstr>
      <vt:lpstr>Features</vt:lpstr>
      <vt:lpstr>🧹 Dane i preprocessing</vt:lpstr>
      <vt:lpstr>🔍 Eksploracja danych (EDA)</vt:lpstr>
      <vt:lpstr>⚙️ Testowane modele</vt:lpstr>
      <vt:lpstr>Interpretacja wyników</vt:lpstr>
      <vt:lpstr>Prezentacja programu PowerPoint</vt:lpstr>
      <vt:lpstr>Prezentacja programu PowerPoint</vt:lpstr>
      <vt:lpstr>Prezentacja programu PowerPoint</vt:lpstr>
      <vt:lpstr> Kolejne kroki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Maciej Znaleźniak</dc:creator>
  <cp:keywords/>
  <dc:description>generated using python-pptx</dc:description>
  <cp:lastModifiedBy>Maciej Znaleźniak</cp:lastModifiedBy>
  <cp:revision>5</cp:revision>
  <dcterms:created xsi:type="dcterms:W3CDTF">2013-01-27T09:14:16Z</dcterms:created>
  <dcterms:modified xsi:type="dcterms:W3CDTF">2025-04-26T23:12:48Z</dcterms:modified>
  <cp:category/>
</cp:coreProperties>
</file>